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645" r:id="rId2"/>
    <p:sldId id="532" r:id="rId3"/>
    <p:sldId id="300" r:id="rId4"/>
    <p:sldId id="1129" r:id="rId5"/>
    <p:sldId id="1130" r:id="rId6"/>
    <p:sldId id="1131" r:id="rId7"/>
    <p:sldId id="1134" r:id="rId8"/>
    <p:sldId id="1124" r:id="rId9"/>
    <p:sldId id="1135" r:id="rId10"/>
    <p:sldId id="1136" r:id="rId11"/>
    <p:sldId id="1137" r:id="rId12"/>
    <p:sldId id="1138" r:id="rId13"/>
    <p:sldId id="1139" r:id="rId14"/>
    <p:sldId id="1140" r:id="rId15"/>
    <p:sldId id="1144" r:id="rId16"/>
    <p:sldId id="1150" r:id="rId17"/>
    <p:sldId id="1143" r:id="rId18"/>
    <p:sldId id="1149" r:id="rId19"/>
    <p:sldId id="1152" r:id="rId2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C59A5DB-7816-46A2-BFCB-1F5FA39FB504}">
          <p14:sldIdLst>
            <p14:sldId id="645"/>
            <p14:sldId id="532"/>
            <p14:sldId id="300"/>
            <p14:sldId id="1129"/>
            <p14:sldId id="1130"/>
            <p14:sldId id="1131"/>
            <p14:sldId id="1134"/>
            <p14:sldId id="1124"/>
            <p14:sldId id="1135"/>
            <p14:sldId id="1136"/>
            <p14:sldId id="1137"/>
            <p14:sldId id="1138"/>
            <p14:sldId id="1139"/>
            <p14:sldId id="1140"/>
            <p14:sldId id="1144"/>
            <p14:sldId id="1150"/>
            <p14:sldId id="1143"/>
            <p14:sldId id="1149"/>
            <p14:sldId id="11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81F"/>
    <a:srgbClr val="94D4E2"/>
    <a:srgbClr val="404040"/>
    <a:srgbClr val="899BB3"/>
    <a:srgbClr val="8A9CB4"/>
    <a:srgbClr val="0C4D95"/>
    <a:srgbClr val="002E82"/>
    <a:srgbClr val="FAFAFA"/>
    <a:srgbClr val="1B498F"/>
    <a:srgbClr val="085C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88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66" y="43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880A3-86E1-4408-BC00-D121C4DB3E30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AE83D-913A-44A5-B3BB-418A6E2D2CA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7265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073461-5846-4B60-B0FB-13C44697F41F}" type="slidenum">
              <a:rPr kumimoji="0" lang="en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709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  <a:ea typeface="MS PGothic" charset="0"/>
              </a:rPr>
              <a:t>Kristi:</a:t>
            </a:r>
          </a:p>
          <a:p>
            <a:r>
              <a:rPr lang="en-US" dirty="0">
                <a:latin typeface="Calibri" charset="0"/>
                <a:ea typeface="MS PGothic" charset="0"/>
              </a:rPr>
              <a:t>Jack</a:t>
            </a:r>
            <a:r>
              <a:rPr lang="en-US" baseline="0" dirty="0">
                <a:latin typeface="Calibri" charset="0"/>
                <a:ea typeface="MS PGothic" charset="0"/>
              </a:rPr>
              <a:t> will say just a few words at a </a:t>
            </a:r>
            <a:r>
              <a:rPr lang="en-US" dirty="0">
                <a:latin typeface="Calibri" charset="0"/>
                <a:ea typeface="MS PGothic" charset="0"/>
              </a:rPr>
              <a:t>fairly high level about what EDG</a:t>
            </a:r>
            <a:r>
              <a:rPr lang="en-US" baseline="0" dirty="0">
                <a:latin typeface="Calibri" charset="0"/>
                <a:ea typeface="MS PGothic" charset="0"/>
              </a:rPr>
              <a:t> </a:t>
            </a:r>
            <a:r>
              <a:rPr lang="en-US" dirty="0">
                <a:latin typeface="Calibri" charset="0"/>
                <a:ea typeface="MS PGothic" charset="0"/>
              </a:rPr>
              <a:t>can do for you and what</a:t>
            </a:r>
            <a:r>
              <a:rPr lang="en-US" baseline="0" dirty="0">
                <a:latin typeface="Calibri" charset="0"/>
                <a:ea typeface="MS PGothic" charset="0"/>
              </a:rPr>
              <a:t> it offers governance initiatives</a:t>
            </a:r>
            <a:r>
              <a:rPr lang="en-US" dirty="0">
                <a:latin typeface="Calibri" charset="0"/>
                <a:ea typeface="MS PGothic" charset="0"/>
              </a:rPr>
              <a:t>, and then Jesse will show you </a:t>
            </a:r>
            <a:r>
              <a:rPr lang="en-US" baseline="0" dirty="0">
                <a:latin typeface="Calibri" charset="0"/>
                <a:ea typeface="MS PGothic" charset="0"/>
              </a:rPr>
              <a:t>EDG</a:t>
            </a:r>
            <a:r>
              <a:rPr lang="en-US" dirty="0">
                <a:latin typeface="Calibri" charset="0"/>
                <a:ea typeface="MS PGothic" charset="0"/>
              </a:rPr>
              <a:t> in action.</a:t>
            </a:r>
          </a:p>
          <a:p>
            <a:r>
              <a:rPr lang="en-US" dirty="0">
                <a:latin typeface="Calibri" charset="0"/>
                <a:ea typeface="MS PGothic" charset="0"/>
              </a:rPr>
              <a:t>We will pause for a quick poll</a:t>
            </a:r>
            <a:r>
              <a:rPr lang="en-US" baseline="0" dirty="0">
                <a:latin typeface="Calibri" charset="0"/>
                <a:ea typeface="MS PGothic" charset="0"/>
              </a:rPr>
              <a:t> and</a:t>
            </a:r>
            <a:r>
              <a:rPr lang="en-US" dirty="0">
                <a:latin typeface="Calibri" charset="0"/>
                <a:ea typeface="MS PGothic" charset="0"/>
              </a:rPr>
              <a:t> have time</a:t>
            </a:r>
            <a:r>
              <a:rPr lang="en-US" baseline="0" dirty="0">
                <a:latin typeface="Calibri" charset="0"/>
                <a:ea typeface="MS PGothic" charset="0"/>
              </a:rPr>
              <a:t> at the end for a few questions and answers.</a:t>
            </a:r>
            <a:endParaRPr lang="en-US" dirty="0">
              <a:latin typeface="Calibri" charset="0"/>
              <a:ea typeface="MS PGothic" charset="0"/>
            </a:endParaRPr>
          </a:p>
          <a:p>
            <a:endParaRPr lang="en-US" dirty="0">
              <a:latin typeface="Calibri" charset="0"/>
              <a:ea typeface="MS PGothic" charset="0"/>
            </a:endParaRPr>
          </a:p>
          <a:p>
            <a:endParaRPr lang="en-US" dirty="0">
              <a:latin typeface="Calibri" charset="0"/>
              <a:ea typeface="MS PGothic" charset="0"/>
            </a:endParaRPr>
          </a:p>
          <a:p>
            <a:r>
              <a:rPr lang="en-US" dirty="0">
                <a:latin typeface="Calibri" charset="0"/>
                <a:ea typeface="MS PGothic" charset="0"/>
              </a:rPr>
              <a:t>Thank you, Kristi.</a:t>
            </a:r>
            <a:br>
              <a:rPr lang="en-US" dirty="0">
                <a:latin typeface="Calibri" charset="0"/>
                <a:ea typeface="MS PGothic" charset="0"/>
              </a:rPr>
            </a:br>
            <a:br>
              <a:rPr lang="en-US" dirty="0">
                <a:latin typeface="Calibri" charset="0"/>
                <a:ea typeface="MS PGothic" charset="0"/>
              </a:rPr>
            </a:br>
            <a:r>
              <a:rPr lang="en-US" dirty="0">
                <a:latin typeface="Calibri" charset="0"/>
                <a:ea typeface="MS PGothic" charset="0"/>
              </a:rPr>
              <a:t>Let’s move right into today’s program about</a:t>
            </a:r>
            <a:r>
              <a:rPr lang="en-US" baseline="0" dirty="0">
                <a:latin typeface="Calibri" charset="0"/>
                <a:ea typeface="MS PGothic" charset="0"/>
              </a:rPr>
              <a:t> applied data governance with </a:t>
            </a:r>
            <a:r>
              <a:rPr lang="en-US" baseline="0" dirty="0" err="1">
                <a:latin typeface="Calibri" charset="0"/>
                <a:ea typeface="MS PGothic" charset="0"/>
              </a:rPr>
              <a:t>TopBraid</a:t>
            </a:r>
            <a:r>
              <a:rPr lang="en-US" baseline="0" dirty="0">
                <a:latin typeface="Calibri" charset="0"/>
                <a:ea typeface="MS PGothic" charset="0"/>
              </a:rPr>
              <a:t> EDG</a:t>
            </a:r>
            <a:endParaRPr lang="en-US" dirty="0">
              <a:latin typeface="Calibri" charset="0"/>
              <a:ea typeface="MS PGothic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62000" indent="-2921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731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430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1129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701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30273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845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9417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fld id="{3020D74F-FAF6-6D4A-9789-D9A631094335}" type="slidenum">
              <a:rPr lang="en-US">
                <a:latin typeface="Calibri" charset="0"/>
              </a:rPr>
              <a:pPr/>
              <a:t>3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558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  <a:ea typeface="MS PGothic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62000" indent="-2921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731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430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1129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701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30273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845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9417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fld id="{3020D74F-FAF6-6D4A-9789-D9A631094335}" type="slidenum">
              <a:rPr lang="en-US">
                <a:latin typeface="Calibri" charset="0"/>
              </a:rPr>
              <a:pPr/>
              <a:t>4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10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  <a:ea typeface="MS PGothic" charset="0"/>
              </a:rPr>
              <a:t>Kristi:</a:t>
            </a:r>
          </a:p>
          <a:p>
            <a:r>
              <a:rPr lang="en-US" dirty="0">
                <a:latin typeface="Calibri" charset="0"/>
                <a:ea typeface="MS PGothic" charset="0"/>
              </a:rPr>
              <a:t>Jack</a:t>
            </a:r>
            <a:r>
              <a:rPr lang="en-US" baseline="0" dirty="0">
                <a:latin typeface="Calibri" charset="0"/>
                <a:ea typeface="MS PGothic" charset="0"/>
              </a:rPr>
              <a:t> will say just a few words at a </a:t>
            </a:r>
            <a:r>
              <a:rPr lang="en-US" dirty="0">
                <a:latin typeface="Calibri" charset="0"/>
                <a:ea typeface="MS PGothic" charset="0"/>
              </a:rPr>
              <a:t>fairly high level about what EDG</a:t>
            </a:r>
            <a:r>
              <a:rPr lang="en-US" baseline="0" dirty="0">
                <a:latin typeface="Calibri" charset="0"/>
                <a:ea typeface="MS PGothic" charset="0"/>
              </a:rPr>
              <a:t> </a:t>
            </a:r>
            <a:r>
              <a:rPr lang="en-US" dirty="0">
                <a:latin typeface="Calibri" charset="0"/>
                <a:ea typeface="MS PGothic" charset="0"/>
              </a:rPr>
              <a:t>can do for you and what</a:t>
            </a:r>
            <a:r>
              <a:rPr lang="en-US" baseline="0" dirty="0">
                <a:latin typeface="Calibri" charset="0"/>
                <a:ea typeface="MS PGothic" charset="0"/>
              </a:rPr>
              <a:t> it offers governance initiatives</a:t>
            </a:r>
            <a:r>
              <a:rPr lang="en-US" dirty="0">
                <a:latin typeface="Calibri" charset="0"/>
                <a:ea typeface="MS PGothic" charset="0"/>
              </a:rPr>
              <a:t>, and then Jesse will show you </a:t>
            </a:r>
            <a:r>
              <a:rPr lang="en-US" baseline="0" dirty="0">
                <a:latin typeface="Calibri" charset="0"/>
                <a:ea typeface="MS PGothic" charset="0"/>
              </a:rPr>
              <a:t>EDG</a:t>
            </a:r>
            <a:r>
              <a:rPr lang="en-US" dirty="0">
                <a:latin typeface="Calibri" charset="0"/>
                <a:ea typeface="MS PGothic" charset="0"/>
              </a:rPr>
              <a:t> in action.</a:t>
            </a:r>
          </a:p>
          <a:p>
            <a:r>
              <a:rPr lang="en-US" dirty="0">
                <a:latin typeface="Calibri" charset="0"/>
                <a:ea typeface="MS PGothic" charset="0"/>
              </a:rPr>
              <a:t>We will pause for a quick poll</a:t>
            </a:r>
            <a:r>
              <a:rPr lang="en-US" baseline="0" dirty="0">
                <a:latin typeface="Calibri" charset="0"/>
                <a:ea typeface="MS PGothic" charset="0"/>
              </a:rPr>
              <a:t> and</a:t>
            </a:r>
            <a:r>
              <a:rPr lang="en-US" dirty="0">
                <a:latin typeface="Calibri" charset="0"/>
                <a:ea typeface="MS PGothic" charset="0"/>
              </a:rPr>
              <a:t> have time</a:t>
            </a:r>
            <a:r>
              <a:rPr lang="en-US" baseline="0" dirty="0">
                <a:latin typeface="Calibri" charset="0"/>
                <a:ea typeface="MS PGothic" charset="0"/>
              </a:rPr>
              <a:t> at the end for a few questions and answers.</a:t>
            </a:r>
            <a:endParaRPr lang="en-US" dirty="0">
              <a:latin typeface="Calibri" charset="0"/>
              <a:ea typeface="MS PGothic" charset="0"/>
            </a:endParaRPr>
          </a:p>
          <a:p>
            <a:endParaRPr lang="en-US" dirty="0">
              <a:latin typeface="Calibri" charset="0"/>
              <a:ea typeface="MS PGothic" charset="0"/>
            </a:endParaRPr>
          </a:p>
          <a:p>
            <a:endParaRPr lang="en-US" dirty="0">
              <a:latin typeface="Calibri" charset="0"/>
              <a:ea typeface="MS PGothic" charset="0"/>
            </a:endParaRPr>
          </a:p>
          <a:p>
            <a:r>
              <a:rPr lang="en-US" dirty="0">
                <a:latin typeface="Calibri" charset="0"/>
                <a:ea typeface="MS PGothic" charset="0"/>
              </a:rPr>
              <a:t>Thank you, Kristi.</a:t>
            </a:r>
            <a:br>
              <a:rPr lang="en-US" dirty="0">
                <a:latin typeface="Calibri" charset="0"/>
                <a:ea typeface="MS PGothic" charset="0"/>
              </a:rPr>
            </a:br>
            <a:br>
              <a:rPr lang="en-US" dirty="0">
                <a:latin typeface="Calibri" charset="0"/>
                <a:ea typeface="MS PGothic" charset="0"/>
              </a:rPr>
            </a:br>
            <a:r>
              <a:rPr lang="en-US" dirty="0">
                <a:latin typeface="Calibri" charset="0"/>
                <a:ea typeface="MS PGothic" charset="0"/>
              </a:rPr>
              <a:t>Let’s move right into today’s program about</a:t>
            </a:r>
            <a:r>
              <a:rPr lang="en-US" baseline="0" dirty="0">
                <a:latin typeface="Calibri" charset="0"/>
                <a:ea typeface="MS PGothic" charset="0"/>
              </a:rPr>
              <a:t> applied data governance with </a:t>
            </a:r>
            <a:r>
              <a:rPr lang="en-US" baseline="0" dirty="0" err="1">
                <a:latin typeface="Calibri" charset="0"/>
                <a:ea typeface="MS PGothic" charset="0"/>
              </a:rPr>
              <a:t>TopBraid</a:t>
            </a:r>
            <a:r>
              <a:rPr lang="en-US" baseline="0" dirty="0">
                <a:latin typeface="Calibri" charset="0"/>
                <a:ea typeface="MS PGothic" charset="0"/>
              </a:rPr>
              <a:t> EDG</a:t>
            </a:r>
            <a:endParaRPr lang="en-US" dirty="0">
              <a:latin typeface="Calibri" charset="0"/>
              <a:ea typeface="MS PGothic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62000" indent="-2921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731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430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1129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701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30273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845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9417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fld id="{3020D74F-FAF6-6D4A-9789-D9A631094335}" type="slidenum">
              <a:rPr lang="en-US">
                <a:latin typeface="Calibri" charset="0"/>
              </a:rPr>
              <a:pPr/>
              <a:t>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968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AE83D-913A-44A5-B3BB-418A6E2D2CA6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47928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AE83D-913A-44A5-B3BB-418A6E2D2CA6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117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  <a:ea typeface="MS PGothic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62000" indent="-2921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731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430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112963" indent="-233363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701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30273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845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941763" indent="-2333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fld id="{3020D74F-FAF6-6D4A-9789-D9A631094335}" type="slidenum">
              <a:rPr lang="en-US">
                <a:latin typeface="Calibri" charset="0"/>
              </a:rPr>
              <a:pPr/>
              <a:t>19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181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35785-78C7-43A7-B16C-F4FD538F9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EFFE4-B409-462B-8F10-EE48825BE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B7FD7-09EE-4E8C-A8A2-A2B49D7D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5DAE5-6C25-4845-B3C9-BD15CBEB9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EFB65-81E2-4C96-A173-8CC558B0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192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C4B6C-6544-420E-A116-89ADCF80A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E7B7E-B6E6-48CD-A784-DCA971F68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D6EE6-AE32-4580-9016-3C2B7BBC4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194C3-17C6-4F22-B575-7EB3A67EC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D9CA8-2115-4311-B6F6-FE287924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1624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C8CD74-3651-4EE0-B2BB-8407EB410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050A14-7D3C-4E35-96C0-863F4059D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0E4B9-15F7-4CE6-B72B-64129A6B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3B797-5AFB-4724-B422-DFC52794A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579CB-27BF-4028-914F-159EA2704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719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BA623-C00D-4F47-A244-A6FA09AC2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22FA8-C0E8-4BEC-A0A0-3C62D080F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A1008-C78E-4140-94ED-EEBCD5104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69E70-6C09-462E-91C5-4941E3BE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3EC-B715-4222-825B-0DD17369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7020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93A3-0213-403B-B636-EDAED6C04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3D7D8-1CB6-47BB-A259-7C373EA23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58F6-EF77-48F9-9A2F-3B7A42109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2BA9D-6699-4E2B-B973-74F6C7DE1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71BB8-243C-4242-B1FC-8B8A80A8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02717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96B7D-A485-487A-BCCB-ABC746D4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A207-CF67-4391-B3FF-762806F62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79A335-1AF7-485E-A517-F0CFE15485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47041-C3CB-4D9D-BA39-D5DEBB7C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CDF7B-2294-48DA-8BD8-2182E93E8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90C54A-5DBB-471F-8707-A0AD33DE9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92227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840B-8445-4BA8-B290-5DE90540A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6F08B-D403-41D6-ABA1-6B1724D95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8B601-8BAC-4D4E-830E-43C8A010B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C5E9AE-DF41-4B80-92B1-268882ACA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BD3506-C47F-4CA5-8C56-252AC2158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1C23B0-6093-4948-9533-BD2477D27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B66D59-9C63-43B4-935D-9A4C4AB7B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5D54E-B3D1-47F5-942C-C8A86A677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0061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7D7FE-42AE-4996-822B-926423D01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BA2D8-28D1-4C53-96C7-C434B3B64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B635E6-A64A-467A-AC93-FBCDEBEE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E199B-9F2A-4C3E-A356-2A4E69432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396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DC781A-5F11-4D56-B5E5-AE9F5BED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CD7BF-8B5C-41A4-8A1B-B8719A13F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62355-45F9-413D-A91E-CE8171007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4589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13D8-87AD-4D80-A9F8-041D581F9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6E55E-1C88-472B-AE93-4051C1173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343FE-4856-4CF9-A8D8-AE9CAB4A85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870A9-838A-4089-B6A0-126A2EBE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FE428-F4E1-455C-A824-6638962E6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2D357-453E-48B4-A584-8F721956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20389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C7760-F8CD-4429-A548-448E5F7BA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B1171-52DD-48B8-B6DD-E23F0D440D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7B00B3-CEFE-4DC6-8082-CA1F0C2B4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85EC0-8379-4FCB-9351-6798E883B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80C32-171B-4D2D-8F0F-D1EB281CD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D56DC-753A-456A-A237-AB50CA4CE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0241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D16280-196C-496E-B28C-269BFBBD9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059EE-A3A2-4FF3-A622-580D68582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DE181-6A0C-4CC1-A8B5-E8A43C00C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A957C-F0CE-467F-9980-3A9A252913E2}" type="datetimeFigureOut">
              <a:rPr lang="en-NL" smtClean="0"/>
              <a:t>04/11/2022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D67A8-7311-4E6B-9960-346DFC4094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2CFC3-B044-49F3-92E4-D8E2EBFED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1F0A3-6F77-419E-BCEA-AC8011C219F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0288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railroad&#10;&#10;Description automatically generated">
            <a:extLst>
              <a:ext uri="{FF2B5EF4-FFF2-40B4-BE49-F238E27FC236}">
                <a16:creationId xmlns:a16="http://schemas.microsoft.com/office/drawing/2014/main" id="{B35BC85C-5DBE-4363-AE12-E4AE610A9F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4" t="14004" b="5414"/>
          <a:stretch/>
        </p:blipFill>
        <p:spPr>
          <a:xfrm>
            <a:off x="-1" y="-1"/>
            <a:ext cx="12203979" cy="72199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C12747-96F5-4031-A51C-D26AACED92D0}"/>
              </a:ext>
            </a:extLst>
          </p:cNvPr>
          <p:cNvSpPr/>
          <p:nvPr/>
        </p:nvSpPr>
        <p:spPr>
          <a:xfrm>
            <a:off x="6386282" y="-1"/>
            <a:ext cx="5817696" cy="7219949"/>
          </a:xfrm>
          <a:prstGeom prst="rect">
            <a:avLst/>
          </a:prstGeom>
          <a:solidFill>
            <a:srgbClr val="18181F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736BCC-15E0-432A-A7DE-D16EB1FEB31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386282" y="1178503"/>
            <a:ext cx="5785682" cy="1618959"/>
          </a:xfr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24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GB" sz="2400" noProof="1">
                <a:solidFill>
                  <a:schemeClr val="bg1"/>
                </a:solidFill>
                <a:latin typeface="Century Gothic" panose="020B05020202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</a:br>
            <a:r>
              <a:rPr lang="en-GB" sz="2400">
                <a:solidFill>
                  <a:schemeClr val="bg1"/>
                </a:solidFill>
                <a:latin typeface="Century Gothic" panose="020B05020202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RDF-based Object Type Libraries</a:t>
            </a:r>
            <a:br>
              <a:rPr lang="en-GB" sz="2400">
                <a:solidFill>
                  <a:schemeClr val="bg1"/>
                </a:solidFill>
                <a:latin typeface="Century Gothic" panose="020B05020202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</a:br>
            <a:r>
              <a:rPr lang="en-GB" sz="1800">
                <a:solidFill>
                  <a:schemeClr val="bg1"/>
                </a:solidFill>
                <a:latin typeface="Century Gothic" panose="020B0502020202020204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 construction project settings</a:t>
            </a:r>
            <a:endParaRPr lang="en-GB" sz="2400" b="1" noProof="1">
              <a:solidFill>
                <a:schemeClr val="bg1"/>
              </a:solidFill>
              <a:latin typeface="Century Gothic" panose="020B0502020202020204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59700CF9-6B25-4138-B8BE-33E47D2D4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157" y="5431112"/>
            <a:ext cx="1631166" cy="79167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A4F94C8-44EF-4E61-AE08-3DD52EFDD6AE}"/>
              </a:ext>
            </a:extLst>
          </p:cNvPr>
          <p:cNvSpPr txBox="1">
            <a:spLocks/>
          </p:cNvSpPr>
          <p:nvPr/>
        </p:nvSpPr>
        <p:spPr>
          <a:xfrm>
            <a:off x="6386282" y="2717997"/>
            <a:ext cx="5785682" cy="19652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kumimoji="0" lang="en-GB" sz="20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endParaRPr kumimoji="0" lang="en-GB" sz="20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sz="1800" noProof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ELIANA PAPOUTSOGLOU | JAN VOSKUIL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GB" sz="1400" noProof="1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LBD, 5 April 2022</a:t>
            </a:r>
          </a:p>
        </p:txBody>
      </p:sp>
    </p:spTree>
    <p:extLst>
      <p:ext uri="{BB962C8B-B14F-4D97-AF65-F5344CB8AC3E}">
        <p14:creationId xmlns:p14="http://schemas.microsoft.com/office/powerpoint/2010/main" val="535184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94F8742-555A-401E-AAFE-10845F62D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8674" y="3000829"/>
            <a:ext cx="1010202" cy="11484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BAFE90-1FDD-41DA-B36A-0D357E18829B}"/>
              </a:ext>
            </a:extLst>
          </p:cNvPr>
          <p:cNvSpPr/>
          <p:nvPr/>
        </p:nvSpPr>
        <p:spPr>
          <a:xfrm>
            <a:off x="8343497" y="2567062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INHERITANCE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57C2FA-E1E6-4725-8168-BB41BB8D4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14" y="764779"/>
            <a:ext cx="9074671" cy="53284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04D005-A77E-45BE-86AC-56283C88B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5676" y="7066221"/>
            <a:ext cx="258411" cy="3291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6D9AE3-4010-4A8B-8F0E-0B0CD8C85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2203" y="7170057"/>
            <a:ext cx="429673" cy="39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6C3B76B-BFDB-42B9-B716-8140B4F06D5F}"/>
              </a:ext>
            </a:extLst>
          </p:cNvPr>
          <p:cNvSpPr/>
          <p:nvPr/>
        </p:nvSpPr>
        <p:spPr>
          <a:xfrm>
            <a:off x="3848504" y="984829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NAMING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DEFINITION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E02DF0-8B23-4B82-80DA-1125FC338F40}"/>
              </a:ext>
            </a:extLst>
          </p:cNvPr>
          <p:cNvSpPr/>
          <p:nvPr/>
        </p:nvSpPr>
        <p:spPr>
          <a:xfrm>
            <a:off x="10068053" y="3807432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RULES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CONSTRAINTS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41E2CF-759B-47AF-9569-F87C425BBB23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10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2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02F5DEE-8C0E-4D49-98AE-24354B24D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5" y="241089"/>
            <a:ext cx="6885462" cy="62799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4C8132-5D7D-4390-B629-5FA712B6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76" y="7066221"/>
            <a:ext cx="258411" cy="3291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818897-66F4-4465-95BB-2A3144CE9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2257" y="7066221"/>
            <a:ext cx="560643" cy="3291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6302F4-B1E3-41FA-9CD1-9783655AE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8674" y="3000829"/>
            <a:ext cx="1010202" cy="11484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881E6AB9-3DA7-4B87-85CE-52AF0A2F1AA6}"/>
              </a:ext>
            </a:extLst>
          </p:cNvPr>
          <p:cNvSpPr/>
          <p:nvPr/>
        </p:nvSpPr>
        <p:spPr>
          <a:xfrm>
            <a:off x="8343497" y="2567062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INHERITANCE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282B09B-AD79-4960-AD01-E1A81F2402C1}"/>
              </a:ext>
            </a:extLst>
          </p:cNvPr>
          <p:cNvSpPr/>
          <p:nvPr/>
        </p:nvSpPr>
        <p:spPr>
          <a:xfrm>
            <a:off x="10176000" y="1574549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NAMING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DEFINITION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444CA37-1812-4E18-8D55-D4ED2D64D88F}"/>
              </a:ext>
            </a:extLst>
          </p:cNvPr>
          <p:cNvSpPr/>
          <p:nvPr/>
        </p:nvSpPr>
        <p:spPr>
          <a:xfrm>
            <a:off x="136653" y="1992829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RULES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CONSTRAINTS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91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6BD3B8-0995-4709-9188-C15112140016}"/>
              </a:ext>
            </a:extLst>
          </p:cNvPr>
          <p:cNvSpPr/>
          <p:nvPr/>
        </p:nvSpPr>
        <p:spPr>
          <a:xfrm>
            <a:off x="8908438" y="2627543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Principal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708219-232E-4950-8478-099D8E8E242F}"/>
              </a:ext>
            </a:extLst>
          </p:cNvPr>
          <p:cNvSpPr/>
          <p:nvPr/>
        </p:nvSpPr>
        <p:spPr>
          <a:xfrm>
            <a:off x="8030655" y="1741569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FBE603-3734-466D-9AFB-8B46F5C643B3}"/>
              </a:ext>
            </a:extLst>
          </p:cNvPr>
          <p:cNvSpPr/>
          <p:nvPr/>
        </p:nvSpPr>
        <p:spPr>
          <a:xfrm>
            <a:off x="7220169" y="2820212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013419E-B896-4AAE-82D1-DF77CCE7B6E2}"/>
              </a:ext>
            </a:extLst>
          </p:cNvPr>
          <p:cNvSpPr/>
          <p:nvPr/>
        </p:nvSpPr>
        <p:spPr>
          <a:xfrm>
            <a:off x="8105783" y="3847172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528E68-5FF3-409E-B286-329A1E8291B1}"/>
              </a:ext>
            </a:extLst>
          </p:cNvPr>
          <p:cNvSpPr/>
          <p:nvPr/>
        </p:nvSpPr>
        <p:spPr>
          <a:xfrm>
            <a:off x="6683249" y="489484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Contractor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AEA217-DE73-4B3E-B1B7-444F8B213AC8}"/>
              </a:ext>
            </a:extLst>
          </p:cNvPr>
          <p:cNvSpPr/>
          <p:nvPr/>
        </p:nvSpPr>
        <p:spPr>
          <a:xfrm>
            <a:off x="5261625" y="2647804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Contractor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2C6830-852D-4F9B-9F22-17DB90E12D5D}"/>
              </a:ext>
            </a:extLst>
          </p:cNvPr>
          <p:cNvSpPr/>
          <p:nvPr/>
        </p:nvSpPr>
        <p:spPr>
          <a:xfrm>
            <a:off x="6825698" y="4650180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Contractor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E127809-8E97-4F47-8E4F-5CD44A02962E}"/>
              </a:ext>
            </a:extLst>
          </p:cNvPr>
          <p:cNvCxnSpPr>
            <a:stCxn id="8" idx="7"/>
            <a:endCxn id="5" idx="3"/>
          </p:cNvCxnSpPr>
          <p:nvPr/>
        </p:nvCxnSpPr>
        <p:spPr>
          <a:xfrm flipV="1">
            <a:off x="7874030" y="4492458"/>
            <a:ext cx="342467" cy="324867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7BD4B3-B804-41BE-BEB7-1D0E6FA90132}"/>
              </a:ext>
            </a:extLst>
          </p:cNvPr>
          <p:cNvCxnSpPr>
            <a:cxnSpLocks/>
            <a:stCxn id="5" idx="7"/>
            <a:endCxn id="2" idx="3"/>
          </p:cNvCxnSpPr>
          <p:nvPr/>
        </p:nvCxnSpPr>
        <p:spPr>
          <a:xfrm flipV="1">
            <a:off x="8751069" y="3601736"/>
            <a:ext cx="337234" cy="356150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0120776-DCC9-437D-BC41-9049513F8060}"/>
              </a:ext>
            </a:extLst>
          </p:cNvPr>
          <p:cNvCxnSpPr>
            <a:cxnSpLocks/>
            <a:stCxn id="4" idx="6"/>
            <a:endCxn id="2" idx="2"/>
          </p:cNvCxnSpPr>
          <p:nvPr/>
        </p:nvCxnSpPr>
        <p:spPr>
          <a:xfrm>
            <a:off x="7976169" y="3198212"/>
            <a:ext cx="932269" cy="0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EC3511E-87C5-4272-9D29-85D36FA53C5E}"/>
              </a:ext>
            </a:extLst>
          </p:cNvPr>
          <p:cNvCxnSpPr>
            <a:cxnSpLocks/>
            <a:stCxn id="7" idx="6"/>
            <a:endCxn id="4" idx="2"/>
          </p:cNvCxnSpPr>
          <p:nvPr/>
        </p:nvCxnSpPr>
        <p:spPr>
          <a:xfrm flipV="1">
            <a:off x="6489822" y="3198212"/>
            <a:ext cx="730347" cy="20261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58F01F7-8B5A-4042-9271-43A545C5EF88}"/>
              </a:ext>
            </a:extLst>
          </p:cNvPr>
          <p:cNvCxnSpPr>
            <a:cxnSpLocks/>
            <a:stCxn id="6" idx="5"/>
            <a:endCxn id="3" idx="1"/>
          </p:cNvCxnSpPr>
          <p:nvPr/>
        </p:nvCxnSpPr>
        <p:spPr>
          <a:xfrm>
            <a:off x="7731581" y="1463677"/>
            <a:ext cx="409788" cy="388606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9A2C4F2-E4D5-408E-855E-703D0A61763E}"/>
              </a:ext>
            </a:extLst>
          </p:cNvPr>
          <p:cNvCxnSpPr>
            <a:cxnSpLocks/>
            <a:stCxn id="3" idx="5"/>
            <a:endCxn id="2" idx="1"/>
          </p:cNvCxnSpPr>
          <p:nvPr/>
        </p:nvCxnSpPr>
        <p:spPr>
          <a:xfrm>
            <a:off x="8675941" y="2386855"/>
            <a:ext cx="412362" cy="407833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7472FC59-DB5A-407C-9E2D-83E40C36BBD8}"/>
              </a:ext>
            </a:extLst>
          </p:cNvPr>
          <p:cNvSpPr/>
          <p:nvPr/>
        </p:nvSpPr>
        <p:spPr>
          <a:xfrm>
            <a:off x="5066522" y="6055567"/>
            <a:ext cx="4935894" cy="715478"/>
          </a:xfrm>
          <a:prstGeom prst="rightArrow">
            <a:avLst>
              <a:gd name="adj1" fmla="val 70866"/>
              <a:gd name="adj2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228600" dist="190500" dir="2700000" sx="99000" sy="99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MAIN DIRECTION OF INFORMATION FLOW</a:t>
            </a:r>
            <a:endParaRPr lang="en-NL" sz="1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E25BDA2-D18B-428C-B76E-931E57D5143C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USING GRAPHS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The principal’s perspective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FCEB25A-E06B-4057-B664-5AE477F3E869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1D67D6B-6542-4DC0-85C7-6ED669AAE3EA}"/>
              </a:ext>
            </a:extLst>
          </p:cNvPr>
          <p:cNvSpPr txBox="1"/>
          <p:nvPr/>
        </p:nvSpPr>
        <p:spPr>
          <a:xfrm>
            <a:off x="748013" y="3799960"/>
            <a:ext cx="440814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Exchangeable models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Object Type Library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Engineering Class Library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Reference Data Library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Ontology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0421462-16B5-42CA-89EA-A7CD86F437EF}"/>
              </a:ext>
            </a:extLst>
          </p:cNvPr>
          <p:cNvSpPr txBox="1"/>
          <p:nvPr/>
        </p:nvSpPr>
        <p:spPr>
          <a:xfrm>
            <a:off x="748013" y="5409236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Many examples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Schiphol AIM project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01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6BD3B8-0995-4709-9188-C15112140016}"/>
              </a:ext>
            </a:extLst>
          </p:cNvPr>
          <p:cNvSpPr/>
          <p:nvPr/>
        </p:nvSpPr>
        <p:spPr>
          <a:xfrm>
            <a:off x="5691977" y="2603984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Contractor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708219-232E-4950-8478-099D8E8E242F}"/>
              </a:ext>
            </a:extLst>
          </p:cNvPr>
          <p:cNvSpPr/>
          <p:nvPr/>
        </p:nvSpPr>
        <p:spPr>
          <a:xfrm>
            <a:off x="7029962" y="1741502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FBE603-3734-466D-9AFB-8B46F5C643B3}"/>
              </a:ext>
            </a:extLst>
          </p:cNvPr>
          <p:cNvSpPr/>
          <p:nvPr/>
        </p:nvSpPr>
        <p:spPr>
          <a:xfrm>
            <a:off x="7590485" y="2793319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013419E-B896-4AAE-82D1-DF77CCE7B6E2}"/>
              </a:ext>
            </a:extLst>
          </p:cNvPr>
          <p:cNvSpPr/>
          <p:nvPr/>
        </p:nvSpPr>
        <p:spPr>
          <a:xfrm>
            <a:off x="7165572" y="3967772"/>
            <a:ext cx="756000" cy="756000"/>
          </a:xfrm>
          <a:prstGeom prst="ellipse">
            <a:avLst/>
          </a:prstGeom>
          <a:solidFill>
            <a:srgbClr val="FF0000">
              <a:alpha val="94000"/>
            </a:srgb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05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</a:t>
            </a:r>
            <a:endParaRPr lang="en-NL" sz="1050" dirty="0"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528E68-5FF3-409E-B286-329A1E8291B1}"/>
              </a:ext>
            </a:extLst>
          </p:cNvPr>
          <p:cNvSpPr/>
          <p:nvPr/>
        </p:nvSpPr>
        <p:spPr>
          <a:xfrm>
            <a:off x="7944079" y="476044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Principal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AEA217-DE73-4B3E-B1B7-444F8B213AC8}"/>
              </a:ext>
            </a:extLst>
          </p:cNvPr>
          <p:cNvSpPr/>
          <p:nvPr/>
        </p:nvSpPr>
        <p:spPr>
          <a:xfrm>
            <a:off x="9016796" y="2603984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Principal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2C6830-852D-4F9B-9F22-17DB90E12D5D}"/>
              </a:ext>
            </a:extLst>
          </p:cNvPr>
          <p:cNvSpPr/>
          <p:nvPr/>
        </p:nvSpPr>
        <p:spPr>
          <a:xfrm>
            <a:off x="8076464" y="4781935"/>
            <a:ext cx="1228197" cy="1141338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Principal</a:t>
            </a:r>
          </a:p>
          <a:p>
            <a:pPr algn="ctr">
              <a:lnSpc>
                <a:spcPct val="150000"/>
              </a:lnSpc>
            </a:pPr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E127809-8E97-4F47-8E4F-5CD44A02962E}"/>
              </a:ext>
            </a:extLst>
          </p:cNvPr>
          <p:cNvCxnSpPr>
            <a:cxnSpLocks/>
            <a:stCxn id="8" idx="1"/>
            <a:endCxn id="5" idx="5"/>
          </p:cNvCxnSpPr>
          <p:nvPr/>
        </p:nvCxnSpPr>
        <p:spPr>
          <a:xfrm flipH="1" flipV="1">
            <a:off x="7810858" y="4613058"/>
            <a:ext cx="445471" cy="336022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7BD4B3-B804-41BE-BEB7-1D0E6FA90132}"/>
              </a:ext>
            </a:extLst>
          </p:cNvPr>
          <p:cNvCxnSpPr>
            <a:cxnSpLocks/>
            <a:stCxn id="5" idx="1"/>
            <a:endCxn id="2" idx="5"/>
          </p:cNvCxnSpPr>
          <p:nvPr/>
        </p:nvCxnSpPr>
        <p:spPr>
          <a:xfrm flipH="1" flipV="1">
            <a:off x="6740309" y="3578177"/>
            <a:ext cx="535977" cy="500309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0120776-DCC9-437D-BC41-9049513F8060}"/>
              </a:ext>
            </a:extLst>
          </p:cNvPr>
          <p:cNvCxnSpPr>
            <a:cxnSpLocks/>
            <a:stCxn id="4" idx="2"/>
            <a:endCxn id="2" idx="6"/>
          </p:cNvCxnSpPr>
          <p:nvPr/>
        </p:nvCxnSpPr>
        <p:spPr>
          <a:xfrm flipH="1">
            <a:off x="6920174" y="3171319"/>
            <a:ext cx="670311" cy="3334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EC3511E-87C5-4272-9D29-85D36FA53C5E}"/>
              </a:ext>
            </a:extLst>
          </p:cNvPr>
          <p:cNvCxnSpPr>
            <a:cxnSpLocks/>
            <a:stCxn id="7" idx="2"/>
            <a:endCxn id="4" idx="6"/>
          </p:cNvCxnSpPr>
          <p:nvPr/>
        </p:nvCxnSpPr>
        <p:spPr>
          <a:xfrm flipH="1" flipV="1">
            <a:off x="8346485" y="3171319"/>
            <a:ext cx="670311" cy="3334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58F01F7-8B5A-4042-9271-43A545C5EF88}"/>
              </a:ext>
            </a:extLst>
          </p:cNvPr>
          <p:cNvCxnSpPr>
            <a:cxnSpLocks/>
            <a:stCxn id="6" idx="3"/>
            <a:endCxn id="3" idx="7"/>
          </p:cNvCxnSpPr>
          <p:nvPr/>
        </p:nvCxnSpPr>
        <p:spPr>
          <a:xfrm flipH="1">
            <a:off x="7675248" y="1450237"/>
            <a:ext cx="448696" cy="401979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9A2C4F2-E4D5-408E-855E-703D0A61763E}"/>
              </a:ext>
            </a:extLst>
          </p:cNvPr>
          <p:cNvCxnSpPr>
            <a:cxnSpLocks/>
            <a:stCxn id="3" idx="3"/>
            <a:endCxn id="2" idx="7"/>
          </p:cNvCxnSpPr>
          <p:nvPr/>
        </p:nvCxnSpPr>
        <p:spPr>
          <a:xfrm flipH="1">
            <a:off x="6740309" y="2386788"/>
            <a:ext cx="400367" cy="384341"/>
          </a:xfrm>
          <a:prstGeom prst="line">
            <a:avLst/>
          </a:prstGeom>
          <a:ln w="28575">
            <a:solidFill>
              <a:srgbClr val="8A9C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7472FC59-DB5A-407C-9E2D-83E40C36BBD8}"/>
              </a:ext>
            </a:extLst>
          </p:cNvPr>
          <p:cNvSpPr/>
          <p:nvPr/>
        </p:nvSpPr>
        <p:spPr>
          <a:xfrm>
            <a:off x="5878538" y="6012819"/>
            <a:ext cx="4935894" cy="715478"/>
          </a:xfrm>
          <a:prstGeom prst="rightArrow">
            <a:avLst>
              <a:gd name="adj1" fmla="val 70866"/>
              <a:gd name="adj2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228600" dist="190500" dir="2700000" sx="99000" sy="99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MAIN DIRECTION OF INFORMATION FLOW</a:t>
            </a:r>
            <a:endParaRPr lang="en-NL" sz="1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C4B91B0-A74B-46E7-B189-52C69D32B1C8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USING GRAPHS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The contractor’s perspective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41F3CC8-71EC-4C47-9E29-A79090646567}"/>
              </a:ext>
            </a:extLst>
          </p:cNvPr>
          <p:cNvSpPr txBox="1"/>
          <p:nvPr/>
        </p:nvSpPr>
        <p:spPr>
          <a:xfrm>
            <a:off x="748013" y="3799960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Many exchangeable models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Each project a different OTL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0F70E5F-09F1-4BE2-9306-43DD93243206}"/>
              </a:ext>
            </a:extLst>
          </p:cNvPr>
          <p:cNvSpPr txBox="1"/>
          <p:nvPr/>
        </p:nvSpPr>
        <p:spPr>
          <a:xfrm>
            <a:off x="765724" y="4855992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Integration with IT-systems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Knowledge graphs solve this problem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063AA00-F2FF-4BD3-95E9-416893F894EF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090823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F53BD6F-2664-4068-A9C3-CA60EED31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12" y="6264812"/>
            <a:ext cx="779670" cy="37840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112498B-3D38-4450-9759-3FB67A4F0BB9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Graph coalescence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Combining graphs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8480D-2CED-474B-AA6A-C317398B3AAD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E9BE336-B8C8-4599-B340-3FDD85695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017" y="2166397"/>
            <a:ext cx="10103419" cy="39100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680C5F-EF91-40CF-8B16-3303FD2049ED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14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191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80CBD4-2D8E-49BE-BCCD-9EF107433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"/>
          <a:stretch/>
        </p:blipFill>
        <p:spPr>
          <a:xfrm>
            <a:off x="430034" y="472440"/>
            <a:ext cx="11331932" cy="5452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083B610-4428-4CD9-A6D0-1EF614470927}"/>
              </a:ext>
            </a:extLst>
          </p:cNvPr>
          <p:cNvSpPr/>
          <p:nvPr/>
        </p:nvSpPr>
        <p:spPr>
          <a:xfrm>
            <a:off x="905350" y="3016044"/>
            <a:ext cx="1228197" cy="1141338"/>
          </a:xfrm>
          <a:prstGeom prst="ellipse">
            <a:avLst/>
          </a:prstGeom>
          <a:solidFill>
            <a:schemeClr val="tx2">
              <a:lumMod val="75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600" noProof="1">
                <a:latin typeface="Segoe UI Light" panose="020B0502040204020203" pitchFamily="34" charset="0"/>
                <a:cs typeface="Segoe UI Light" panose="020B0502040204020203" pitchFamily="34" charset="0"/>
              </a:rPr>
              <a:t>Conco</a:t>
            </a:r>
          </a:p>
          <a:p>
            <a:pPr algn="ctr">
              <a:lnSpc>
                <a:spcPct val="150000"/>
              </a:lnSpc>
            </a:pPr>
            <a:r>
              <a:rPr lang="en-GB" sz="1600" noProof="1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F0944C-AAB9-47F0-83CF-49954D9E6F4F}"/>
              </a:ext>
            </a:extLst>
          </p:cNvPr>
          <p:cNvSpPr/>
          <p:nvPr/>
        </p:nvSpPr>
        <p:spPr>
          <a:xfrm>
            <a:off x="4743679" y="3016044"/>
            <a:ext cx="1228197" cy="1141338"/>
          </a:xfrm>
          <a:prstGeom prst="ellipse">
            <a:avLst/>
          </a:prstGeom>
          <a:solidFill>
            <a:schemeClr val="tx2">
              <a:lumMod val="75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600" noProof="1">
                <a:latin typeface="Segoe UI Light" panose="020B0502040204020203" pitchFamily="34" charset="0"/>
                <a:cs typeface="Segoe UI Light" panose="020B0502040204020203" pitchFamily="34" charset="0"/>
              </a:rPr>
              <a:t>GridCo</a:t>
            </a:r>
          </a:p>
          <a:p>
            <a:pPr algn="ctr">
              <a:lnSpc>
                <a:spcPct val="150000"/>
              </a:lnSpc>
            </a:pPr>
            <a:r>
              <a:rPr lang="en-GB" sz="1600" noProof="1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8CCBA2-D69C-4495-A154-F8FE5973C9A4}"/>
              </a:ext>
            </a:extLst>
          </p:cNvPr>
          <p:cNvSpPr/>
          <p:nvPr/>
        </p:nvSpPr>
        <p:spPr>
          <a:xfrm>
            <a:off x="10090379" y="3016044"/>
            <a:ext cx="1228197" cy="1141338"/>
          </a:xfrm>
          <a:prstGeom prst="ellipse">
            <a:avLst/>
          </a:prstGeom>
          <a:solidFill>
            <a:schemeClr val="tx2">
              <a:lumMod val="75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/>
          <a:lstStyle/>
          <a:p>
            <a:pPr algn="ctr">
              <a:lnSpc>
                <a:spcPct val="150000"/>
              </a:lnSpc>
            </a:pPr>
            <a:r>
              <a:rPr lang="en-GB" sz="1200" noProof="1">
                <a:latin typeface="Segoe UI Light" panose="020B0502040204020203" pitchFamily="34" charset="0"/>
                <a:cs typeface="Segoe UI Light" panose="020B0502040204020203" pitchFamily="34" charset="0"/>
              </a:rPr>
              <a:t>Auto-generated suggestions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699015-C538-4FF4-BD20-3B15EB34047D}"/>
              </a:ext>
            </a:extLst>
          </p:cNvPr>
          <p:cNvSpPr/>
          <p:nvPr/>
        </p:nvSpPr>
        <p:spPr>
          <a:xfrm>
            <a:off x="6519863" y="4357686"/>
            <a:ext cx="5202236" cy="9953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F7D61B-5D97-484C-96F3-679B1A772BE8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15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81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112498B-3D38-4450-9759-3FB67A4F0BB9}"/>
              </a:ext>
            </a:extLst>
          </p:cNvPr>
          <p:cNvSpPr txBox="1"/>
          <p:nvPr/>
        </p:nvSpPr>
        <p:spPr>
          <a:xfrm>
            <a:off x="648041" y="784442"/>
            <a:ext cx="5364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MAPPING RULES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HOW MAPPINGS ARE GENERATED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8480D-2CED-474B-AA6A-C317398B3AAD}"/>
              </a:ext>
            </a:extLst>
          </p:cNvPr>
          <p:cNvCxnSpPr>
            <a:cxnSpLocks/>
          </p:cNvCxnSpPr>
          <p:nvPr/>
        </p:nvCxnSpPr>
        <p:spPr>
          <a:xfrm>
            <a:off x="752581" y="1979253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980381A-27E2-432B-8642-0324690F74D1}"/>
              </a:ext>
            </a:extLst>
          </p:cNvPr>
          <p:cNvSpPr txBox="1"/>
          <p:nvPr/>
        </p:nvSpPr>
        <p:spPr>
          <a:xfrm>
            <a:off x="1335260" y="2537555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Simple similarity of labels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used in the demo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55DE0B-3806-49E1-9B06-8B87838617D8}"/>
              </a:ext>
            </a:extLst>
          </p:cNvPr>
          <p:cNvSpPr txBox="1"/>
          <p:nvPr/>
        </p:nvSpPr>
        <p:spPr>
          <a:xfrm>
            <a:off x="1335260" y="3346277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Adding more labels</a:t>
            </a:r>
          </a:p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More matches (also false positives)</a:t>
            </a:r>
            <a:endParaRPr lang="en-GB" sz="1400" noProof="1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23B18A-897A-4EF1-871B-90EC2A604A0F}"/>
              </a:ext>
            </a:extLst>
          </p:cNvPr>
          <p:cNvSpPr txBox="1"/>
          <p:nvPr/>
        </p:nvSpPr>
        <p:spPr>
          <a:xfrm>
            <a:off x="1335259" y="4154999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Third party taxonomies</a:t>
            </a:r>
          </a:p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Transitive closure</a:t>
            </a:r>
            <a:endParaRPr lang="en-GB" sz="1400" noProof="1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17D5C-14CC-46E2-A2D2-3DF7EEDF96A8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16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E4D5D90-5B16-43CB-9B5B-BDC65A605477}"/>
              </a:ext>
            </a:extLst>
          </p:cNvPr>
          <p:cNvGrpSpPr/>
          <p:nvPr/>
        </p:nvGrpSpPr>
        <p:grpSpPr>
          <a:xfrm>
            <a:off x="6221773" y="591286"/>
            <a:ext cx="5685734" cy="5319595"/>
            <a:chOff x="6221773" y="591286"/>
            <a:chExt cx="5685734" cy="531959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4650483-9F76-4312-B3E9-547608A3E271}"/>
                </a:ext>
              </a:extLst>
            </p:cNvPr>
            <p:cNvSpPr/>
            <p:nvPr/>
          </p:nvSpPr>
          <p:spPr>
            <a:xfrm>
              <a:off x="7788089" y="1625736"/>
              <a:ext cx="2059709" cy="701964"/>
            </a:xfrm>
            <a:prstGeom prst="roundRect">
              <a:avLst>
                <a:gd name="adj" fmla="val 50000"/>
              </a:avLst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ex:r291029</a:t>
              </a:r>
            </a:p>
            <a:p>
              <a:pPr algn="ctr"/>
              <a:r>
                <a:rPr lang="en-GB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“door”</a:t>
              </a:r>
              <a:endParaRPr lang="en-NL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E39BF53-A71B-4110-A1C2-4207AFDDCB0D}"/>
                </a:ext>
              </a:extLst>
            </p:cNvPr>
            <p:cNvSpPr/>
            <p:nvPr/>
          </p:nvSpPr>
          <p:spPr>
            <a:xfrm>
              <a:off x="6221773" y="4138046"/>
              <a:ext cx="2059709" cy="701964"/>
            </a:xfrm>
            <a:prstGeom prst="roundRect">
              <a:avLst>
                <a:gd name="adj" fmla="val 50000"/>
              </a:avLst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noProof="1">
                  <a:latin typeface="Segoe UI Light" panose="020B0502040204020203" pitchFamily="34" charset="0"/>
                  <a:cs typeface="Segoe UI Light" panose="020B0502040204020203" pitchFamily="34" charset="0"/>
                </a:rPr>
                <a:t>conco:Door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30F96BE-1346-45C6-B653-6964AB151102}"/>
                </a:ext>
              </a:extLst>
            </p:cNvPr>
            <p:cNvSpPr/>
            <p:nvPr/>
          </p:nvSpPr>
          <p:spPr>
            <a:xfrm>
              <a:off x="9847798" y="4154999"/>
              <a:ext cx="2059709" cy="701964"/>
            </a:xfrm>
            <a:prstGeom prst="roundRect">
              <a:avLst>
                <a:gd name="adj" fmla="val 50000"/>
              </a:avLst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noProof="1">
                  <a:latin typeface="Segoe UI Light" panose="020B0502040204020203" pitchFamily="34" charset="0"/>
                  <a:cs typeface="Segoe UI Light" panose="020B0502040204020203" pitchFamily="34" charset="0"/>
                </a:rPr>
                <a:t>gridco:door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81ACD2EB-C370-43A7-BEE0-F0A1FE8CAB89}"/>
                </a:ext>
              </a:extLst>
            </p:cNvPr>
            <p:cNvCxnSpPr>
              <a:stCxn id="13" idx="0"/>
            </p:cNvCxnSpPr>
            <p:nvPr/>
          </p:nvCxnSpPr>
          <p:spPr>
            <a:xfrm flipV="1">
              <a:off x="7251628" y="2327700"/>
              <a:ext cx="1029854" cy="1810346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arrow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A6856AB-C9D2-4005-8009-F098CED1628B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H="1" flipV="1">
              <a:off x="9288607" y="2327700"/>
              <a:ext cx="1589046" cy="1827299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arrow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390E8EE-5C62-4A71-8C69-280456C3CF69}"/>
                </a:ext>
              </a:extLst>
            </p:cNvPr>
            <p:cNvCxnSpPr>
              <a:cxnSpLocks/>
              <a:stCxn id="13" idx="3"/>
              <a:endCxn id="16" idx="1"/>
            </p:cNvCxnSpPr>
            <p:nvPr/>
          </p:nvCxnSpPr>
          <p:spPr>
            <a:xfrm>
              <a:off x="8281482" y="4489028"/>
              <a:ext cx="1566316" cy="16953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arrow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Speech Bubble: Rectangle with Corners Rounded 22">
              <a:extLst>
                <a:ext uri="{FF2B5EF4-FFF2-40B4-BE49-F238E27FC236}">
                  <a16:creationId xmlns:a16="http://schemas.microsoft.com/office/drawing/2014/main" id="{DD95720C-B5A3-48C0-B294-30957B75B287}"/>
                </a:ext>
              </a:extLst>
            </p:cNvPr>
            <p:cNvSpPr/>
            <p:nvPr/>
          </p:nvSpPr>
          <p:spPr>
            <a:xfrm>
              <a:off x="8478981" y="5043446"/>
              <a:ext cx="1477818" cy="867435"/>
            </a:xfrm>
            <a:prstGeom prst="wedgeRoundRectCallout">
              <a:avLst>
                <a:gd name="adj1" fmla="val -22083"/>
                <a:gd name="adj2" fmla="val -97219"/>
                <a:gd name="adj3" fmla="val 16667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i="1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Mapping derived by inferencing</a:t>
              </a:r>
              <a:endParaRPr lang="en-NL" sz="1200" i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Speech Bubble: Rectangle with Corners Rounded 24">
              <a:extLst>
                <a:ext uri="{FF2B5EF4-FFF2-40B4-BE49-F238E27FC236}">
                  <a16:creationId xmlns:a16="http://schemas.microsoft.com/office/drawing/2014/main" id="{CC306350-C954-4E14-80EE-E89549CA90C5}"/>
                </a:ext>
              </a:extLst>
            </p:cNvPr>
            <p:cNvSpPr/>
            <p:nvPr/>
          </p:nvSpPr>
          <p:spPr>
            <a:xfrm>
              <a:off x="9650019" y="591286"/>
              <a:ext cx="1477818" cy="867435"/>
            </a:xfrm>
            <a:prstGeom prst="wedgeRoundRectCallout">
              <a:avLst>
                <a:gd name="adj1" fmla="val -37083"/>
                <a:gd name="adj2" fmla="val 76342"/>
                <a:gd name="adj3" fmla="val 16667"/>
              </a:avLst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bg1">
                      <a:lumMod val="95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EXAMPLES:</a:t>
              </a:r>
            </a:p>
            <a:p>
              <a:pPr algn="ctr"/>
              <a:r>
                <a:rPr lang="en-GB" sz="1050" dirty="0">
                  <a:solidFill>
                    <a:schemeClr val="bg1">
                      <a:lumMod val="95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CB-NL</a:t>
              </a:r>
            </a:p>
            <a:p>
              <a:pPr algn="ctr"/>
              <a:r>
                <a:rPr lang="en-GB" sz="1050" dirty="0">
                  <a:solidFill>
                    <a:schemeClr val="bg1">
                      <a:lumMod val="95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CFIHOS</a:t>
              </a:r>
              <a:endParaRPr lang="en-NL" sz="105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221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112498B-3D38-4450-9759-3FB67A4F0BB9}"/>
              </a:ext>
            </a:extLst>
          </p:cNvPr>
          <p:cNvSpPr txBox="1"/>
          <p:nvPr/>
        </p:nvSpPr>
        <p:spPr>
          <a:xfrm>
            <a:off x="648042" y="784442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Unified approach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Combining graphs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8480D-2CED-474B-AA6A-C317398B3AAD}"/>
              </a:ext>
            </a:extLst>
          </p:cNvPr>
          <p:cNvCxnSpPr>
            <a:cxnSpLocks/>
          </p:cNvCxnSpPr>
          <p:nvPr/>
        </p:nvCxnSpPr>
        <p:spPr>
          <a:xfrm>
            <a:off x="752581" y="1979253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980381A-27E2-432B-8642-0324690F74D1}"/>
              </a:ext>
            </a:extLst>
          </p:cNvPr>
          <p:cNvSpPr txBox="1"/>
          <p:nvPr/>
        </p:nvSpPr>
        <p:spPr>
          <a:xfrm>
            <a:off x="1335260" y="2537555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 OTL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Combining two OTLs and mappings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3B94F5-4832-4071-91A8-EFB114515429}"/>
              </a:ext>
            </a:extLst>
          </p:cNvPr>
          <p:cNvSpPr/>
          <p:nvPr/>
        </p:nvSpPr>
        <p:spPr>
          <a:xfrm>
            <a:off x="648042" y="2537555"/>
            <a:ext cx="468000" cy="46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Segoe UI Black" panose="020B0A02040204020203" pitchFamily="34" charset="0"/>
                <a:ea typeface="Segoe UI Black" panose="020B0A02040204020203" pitchFamily="34" charset="0"/>
              </a:rPr>
              <a:t>1</a:t>
            </a:r>
            <a:endParaRPr lang="en-NL" sz="24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C1174D3-C4F8-4410-B582-18C4C9809C38}"/>
              </a:ext>
            </a:extLst>
          </p:cNvPr>
          <p:cNvSpPr/>
          <p:nvPr/>
        </p:nvSpPr>
        <p:spPr>
          <a:xfrm>
            <a:off x="648042" y="3424505"/>
            <a:ext cx="468000" cy="46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Segoe UI Black" panose="020B0A02040204020203" pitchFamily="34" charset="0"/>
                <a:ea typeface="Segoe UI Black" panose="020B0A02040204020203" pitchFamily="34" charset="0"/>
              </a:rPr>
              <a:t>2</a:t>
            </a:r>
            <a:endParaRPr lang="en-NL" sz="24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52091ED-5E19-4394-BF86-F6AB77DC9A34}"/>
              </a:ext>
            </a:extLst>
          </p:cNvPr>
          <p:cNvSpPr/>
          <p:nvPr/>
        </p:nvSpPr>
        <p:spPr>
          <a:xfrm>
            <a:off x="633968" y="4161214"/>
            <a:ext cx="468000" cy="46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Segoe UI Black" panose="020B0A02040204020203" pitchFamily="34" charset="0"/>
                <a:ea typeface="Segoe UI Black" panose="020B0A02040204020203" pitchFamily="34" charset="0"/>
              </a:rPr>
              <a:t>3</a:t>
            </a:r>
            <a:endParaRPr lang="en-NL" sz="24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55DE0B-3806-49E1-9B06-8B87838617D8}"/>
              </a:ext>
            </a:extLst>
          </p:cNvPr>
          <p:cNvSpPr txBox="1"/>
          <p:nvPr/>
        </p:nvSpPr>
        <p:spPr>
          <a:xfrm>
            <a:off x="1335260" y="3346277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Project database</a:t>
            </a:r>
          </a:p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Conco-OTL is the leading model</a:t>
            </a:r>
            <a:endParaRPr lang="en-GB" sz="1400" noProof="1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23B18A-897A-4EF1-871B-90EC2A604A0F}"/>
              </a:ext>
            </a:extLst>
          </p:cNvPr>
          <p:cNvSpPr txBox="1"/>
          <p:nvPr/>
        </p:nvSpPr>
        <p:spPr>
          <a:xfrm>
            <a:off x="1335259" y="4154999"/>
            <a:ext cx="3879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Integration with back-end IT</a:t>
            </a:r>
          </a:p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Interfaces reusable across projects</a:t>
            </a:r>
            <a:endParaRPr lang="en-GB" sz="1400" noProof="1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D5A19D7-D618-4E5D-95C5-9C2950AD5148}"/>
              </a:ext>
            </a:extLst>
          </p:cNvPr>
          <p:cNvSpPr/>
          <p:nvPr/>
        </p:nvSpPr>
        <p:spPr>
          <a:xfrm>
            <a:off x="648042" y="5060300"/>
            <a:ext cx="468000" cy="46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Segoe UI Black" panose="020B0A02040204020203" pitchFamily="34" charset="0"/>
                <a:ea typeface="Segoe UI Black" panose="020B0A02040204020203" pitchFamily="34" charset="0"/>
              </a:rPr>
              <a:t>4</a:t>
            </a:r>
            <a:endParaRPr lang="en-NL" sz="24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7EDF0A-1CAE-45EC-A92A-F6073506DE1E}"/>
              </a:ext>
            </a:extLst>
          </p:cNvPr>
          <p:cNvSpPr txBox="1"/>
          <p:nvPr/>
        </p:nvSpPr>
        <p:spPr>
          <a:xfrm>
            <a:off x="1335260" y="4963720"/>
            <a:ext cx="3879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Data delivery</a:t>
            </a:r>
          </a:p>
          <a:p>
            <a:r>
              <a:rPr lang="en-GB" sz="1600" noProof="1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Reusable SHACL Rules for executing the mapping rules</a:t>
            </a:r>
            <a:endParaRPr lang="en-GB" sz="1400" noProof="1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B5976-4FAB-4CEE-9E1A-20F9C8C14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363" y="2070370"/>
            <a:ext cx="5538259" cy="34633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C79321B-5987-4164-8DFE-9816822AAE5E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17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897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112498B-3D38-4450-9759-3FB67A4F0BB9}"/>
              </a:ext>
            </a:extLst>
          </p:cNvPr>
          <p:cNvSpPr txBox="1"/>
          <p:nvPr/>
        </p:nvSpPr>
        <p:spPr>
          <a:xfrm>
            <a:off x="648042" y="784442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TAKE-AWAYS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Key points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8480D-2CED-474B-AA6A-C317398B3AAD}"/>
              </a:ext>
            </a:extLst>
          </p:cNvPr>
          <p:cNvCxnSpPr>
            <a:cxnSpLocks/>
          </p:cNvCxnSpPr>
          <p:nvPr/>
        </p:nvCxnSpPr>
        <p:spPr>
          <a:xfrm>
            <a:off x="752581" y="1979253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A7415F-24F9-42CB-9F1E-2DBD330D7F75}"/>
              </a:ext>
            </a:extLst>
          </p:cNvPr>
          <p:cNvSpPr txBox="1"/>
          <p:nvPr/>
        </p:nvSpPr>
        <p:spPr>
          <a:xfrm>
            <a:off x="1372264" y="2473068"/>
            <a:ext cx="3805382" cy="12872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One standardized work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Based on mappings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integration across projects</a:t>
            </a:r>
            <a:endParaRPr lang="en-NL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D12F2-95A3-49A9-A391-90BB094C8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400" y="2890982"/>
            <a:ext cx="4705939" cy="2942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E308DFC-36BB-469A-8F78-E5630E28A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763" y="769125"/>
            <a:ext cx="5015331" cy="19409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EBD5C3-6EDD-48CE-B1AE-0D23F5D2EA40}"/>
              </a:ext>
            </a:extLst>
          </p:cNvPr>
          <p:cNvSpPr/>
          <p:nvPr/>
        </p:nvSpPr>
        <p:spPr>
          <a:xfrm>
            <a:off x="5832763" y="6337214"/>
            <a:ext cx="526473" cy="520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21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B71F5-3835-46DB-BFA1-D3738C51ED65}"/>
              </a:ext>
            </a:extLst>
          </p:cNvPr>
          <p:cNvSpPr txBox="1"/>
          <p:nvPr/>
        </p:nvSpPr>
        <p:spPr>
          <a:xfrm>
            <a:off x="1372264" y="4088097"/>
            <a:ext cx="3805382" cy="1287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Knowledge </a:t>
            </a:r>
            <a:r>
              <a:rPr lang="en-GB">
                <a:solidFill>
                  <a:schemeClr val="tx1">
                    <a:lumMod val="65000"/>
                    <a:lumOff val="3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graphs crucially express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data and data models in a unified way</a:t>
            </a:r>
          </a:p>
        </p:txBody>
      </p:sp>
    </p:spTree>
    <p:extLst>
      <p:ext uri="{BB962C8B-B14F-4D97-AF65-F5344CB8AC3E}">
        <p14:creationId xmlns:p14="http://schemas.microsoft.com/office/powerpoint/2010/main" val="1944346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6047DF-26B2-4795-831C-8DB7094CE902}"/>
              </a:ext>
            </a:extLst>
          </p:cNvPr>
          <p:cNvSpPr/>
          <p:nvPr/>
        </p:nvSpPr>
        <p:spPr>
          <a:xfrm>
            <a:off x="6353278" y="-9235"/>
            <a:ext cx="5830202" cy="68606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655EEE9-18A0-4FC0-9864-3A0A68D9D8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2" t="-832" r="2870" b="-11390"/>
          <a:stretch/>
        </p:blipFill>
        <p:spPr>
          <a:xfrm>
            <a:off x="-104768" y="2571557"/>
            <a:ext cx="7781745" cy="43261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BFC40B4-7539-4882-A4FC-CEB409203C15}"/>
              </a:ext>
            </a:extLst>
          </p:cNvPr>
          <p:cNvSpPr txBox="1"/>
          <p:nvPr/>
        </p:nvSpPr>
        <p:spPr>
          <a:xfrm>
            <a:off x="1059570" y="3972939"/>
            <a:ext cx="4083930" cy="958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noProof="1">
                <a:solidFill>
                  <a:schemeClr val="tx2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eliana.papoutsoglou@taxonic.com</a:t>
            </a:r>
          </a:p>
          <a:p>
            <a:pPr algn="ctr">
              <a:lnSpc>
                <a:spcPct val="150000"/>
              </a:lnSpc>
            </a:pPr>
            <a:r>
              <a:rPr lang="en-GB" sz="2000" noProof="1">
                <a:solidFill>
                  <a:schemeClr val="tx2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jan.voskuil@taxonic.com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DB6762-4C18-41EB-8904-7150EB2AE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599" y="5905491"/>
            <a:ext cx="779670" cy="378407"/>
          </a:xfrm>
          <a:prstGeom prst="rect">
            <a:avLst/>
          </a:prstGeom>
        </p:spPr>
      </p:pic>
      <p:pic>
        <p:nvPicPr>
          <p:cNvPr id="15" name="Picture 14" descr="A picture containing person, person, shirt, posing&#10;&#10;Description automatically generated">
            <a:extLst>
              <a:ext uri="{FF2B5EF4-FFF2-40B4-BE49-F238E27FC236}">
                <a16:creationId xmlns:a16="http://schemas.microsoft.com/office/drawing/2014/main" id="{9DBFD7E7-0745-4537-BE2C-5C939FDC2B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1"/>
          <a:stretch/>
        </p:blipFill>
        <p:spPr>
          <a:xfrm>
            <a:off x="1902054" y="1251610"/>
            <a:ext cx="1117223" cy="1204434"/>
          </a:xfrm>
          <a:prstGeom prst="ellips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Picture 17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A997C363-6DF3-4112-8E55-9065F810B8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82000"/>
                    </a14:imgEffect>
                    <a14:imgEffect>
                      <a14:brightnessContrast bright="11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533" y="1237911"/>
            <a:ext cx="1117223" cy="1206568"/>
          </a:xfrm>
          <a:prstGeom prst="ellips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 descr="Different colored question marks">
            <a:extLst>
              <a:ext uri="{FF2B5EF4-FFF2-40B4-BE49-F238E27FC236}">
                <a16:creationId xmlns:a16="http://schemas.microsoft.com/office/drawing/2014/main" id="{1759D27E-6FDD-4B06-BCB2-4219A86C6EE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8" r="28948"/>
          <a:stretch/>
        </p:blipFill>
        <p:spPr>
          <a:xfrm>
            <a:off x="6344758" y="-20909"/>
            <a:ext cx="5838722" cy="686062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813B23-40E5-4180-8B8F-182181E06470}"/>
              </a:ext>
            </a:extLst>
          </p:cNvPr>
          <p:cNvSpPr txBox="1"/>
          <p:nvPr/>
        </p:nvSpPr>
        <p:spPr>
          <a:xfrm>
            <a:off x="6344758" y="2909984"/>
            <a:ext cx="5847242" cy="1022182"/>
          </a:xfrm>
          <a:prstGeom prst="rect">
            <a:avLst/>
          </a:prstGeom>
          <a:solidFill>
            <a:srgbClr val="94D4E2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QUESTIONS?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4DE4F6-B214-4180-815D-49E0CE1842D6}"/>
              </a:ext>
            </a:extLst>
          </p:cNvPr>
          <p:cNvSpPr txBox="1"/>
          <p:nvPr/>
        </p:nvSpPr>
        <p:spPr>
          <a:xfrm>
            <a:off x="1949120" y="2490839"/>
            <a:ext cx="9784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Eliana </a:t>
            </a:r>
            <a:endParaRPr lang="en-NL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EBBF7E-42EC-4867-9E0C-6E55A9189897}"/>
              </a:ext>
            </a:extLst>
          </p:cNvPr>
          <p:cNvSpPr txBox="1"/>
          <p:nvPr/>
        </p:nvSpPr>
        <p:spPr>
          <a:xfrm>
            <a:off x="3463904" y="2490839"/>
            <a:ext cx="9784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Jan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959546656"/>
      </p:ext>
    </p:extLst>
  </p:cSld>
  <p:clrMapOvr>
    <a:masterClrMapping/>
  </p:clrMapOvr>
  <p:transition spd="slow" advTm="352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504FE1B-6A37-475D-8AE2-D80C4812E6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04" r="55819"/>
          <a:stretch/>
        </p:blipFill>
        <p:spPr>
          <a:xfrm>
            <a:off x="5782085" y="0"/>
            <a:ext cx="6409915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3D26A5F-2073-4E71-8C36-16E82D2CEB2A}"/>
              </a:ext>
            </a:extLst>
          </p:cNvPr>
          <p:cNvSpPr/>
          <p:nvPr/>
        </p:nvSpPr>
        <p:spPr>
          <a:xfrm>
            <a:off x="3533409" y="1979599"/>
            <a:ext cx="4823358" cy="1037533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3754F3-74D6-44C1-BA25-0A80D96F250E}"/>
              </a:ext>
            </a:extLst>
          </p:cNvPr>
          <p:cNvSpPr/>
          <p:nvPr/>
        </p:nvSpPr>
        <p:spPr>
          <a:xfrm>
            <a:off x="3533409" y="3017133"/>
            <a:ext cx="4823358" cy="2688914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5AE2B-A82A-4B90-B995-7377953C5DC4}"/>
              </a:ext>
            </a:extLst>
          </p:cNvPr>
          <p:cNvSpPr txBox="1"/>
          <p:nvPr/>
        </p:nvSpPr>
        <p:spPr>
          <a:xfrm>
            <a:off x="-127591" y="517435"/>
            <a:ext cx="12024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WHO WE ARE</a:t>
            </a: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Segoe UI Light" panose="020B05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Picture 2" descr="https://www.topquadrant.com/resources/company/images/taxonic_logo.jpg">
            <a:extLst>
              <a:ext uri="{FF2B5EF4-FFF2-40B4-BE49-F238E27FC236}">
                <a16:creationId xmlns:a16="http://schemas.microsoft.com/office/drawing/2014/main" id="{6E099162-9445-4B68-9B71-6AD8B7492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403" y="2115365"/>
            <a:ext cx="1589455" cy="76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1372E7-5FA8-4AA5-81E8-D81EF30716CE}"/>
              </a:ext>
            </a:extLst>
          </p:cNvPr>
          <p:cNvSpPr/>
          <p:nvPr/>
        </p:nvSpPr>
        <p:spPr>
          <a:xfrm>
            <a:off x="3591928" y="3169428"/>
            <a:ext cx="476483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Founded in 2012 as a Dutch consultancy specializing in knowledge engineering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Practical application of knowledge graphs</a:t>
            </a:r>
          </a:p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Reseller and implementation partner TopQuadrant's TopBraid suite for local customers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12F8C6-8F1F-449A-8EFB-753232C8942F}"/>
              </a:ext>
            </a:extLst>
          </p:cNvPr>
          <p:cNvSpPr/>
          <p:nvPr/>
        </p:nvSpPr>
        <p:spPr>
          <a:xfrm>
            <a:off x="5832763" y="6337214"/>
            <a:ext cx="526473" cy="520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1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975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person, shirt, posing&#10;&#10;Description automatically generated">
            <a:extLst>
              <a:ext uri="{FF2B5EF4-FFF2-40B4-BE49-F238E27FC236}">
                <a16:creationId xmlns:a16="http://schemas.microsoft.com/office/drawing/2014/main" id="{44494660-F6D6-4C13-B441-2B057F5861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1"/>
          <a:stretch/>
        </p:blipFill>
        <p:spPr>
          <a:xfrm>
            <a:off x="2570211" y="2299799"/>
            <a:ext cx="1985335" cy="2140312"/>
          </a:xfrm>
          <a:prstGeom prst="ellips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7D0618EF-4FF2-4992-B0A4-8D563D1BAB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82000"/>
                    </a14:imgEffect>
                    <a14:imgEffect>
                      <a14:brightnessContrast bright="11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400" y="2356949"/>
            <a:ext cx="1985335" cy="2144104"/>
          </a:xfrm>
          <a:prstGeom prst="ellips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2E7EB5-C7B3-4399-AB82-A46325F60759}"/>
              </a:ext>
            </a:extLst>
          </p:cNvPr>
          <p:cNvSpPr txBox="1"/>
          <p:nvPr/>
        </p:nvSpPr>
        <p:spPr>
          <a:xfrm>
            <a:off x="2402035" y="5334717"/>
            <a:ext cx="2321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Eliana Papoutsoglou</a:t>
            </a:r>
          </a:p>
          <a:p>
            <a:pPr algn="ctr"/>
            <a:r>
              <a:rPr lang="en-GB" sz="110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Linked data consultant</a:t>
            </a:r>
          </a:p>
          <a:p>
            <a:pPr algn="ctr"/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Taxonic</a:t>
            </a:r>
            <a:endParaRPr lang="en-NL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FC40B4-7539-4882-A4FC-CEB409203C15}"/>
              </a:ext>
            </a:extLst>
          </p:cNvPr>
          <p:cNvSpPr txBox="1"/>
          <p:nvPr/>
        </p:nvSpPr>
        <p:spPr>
          <a:xfrm>
            <a:off x="7299224" y="5372100"/>
            <a:ext cx="2321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Jan Voskuil</a:t>
            </a:r>
          </a:p>
          <a:p>
            <a:pPr algn="ctr"/>
            <a:r>
              <a:rPr lang="en-GB" sz="110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Ontologist | CEO</a:t>
            </a:r>
          </a:p>
          <a:p>
            <a:pPr algn="ctr"/>
            <a:r>
              <a:rPr lang="en-GB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Taxonic</a:t>
            </a:r>
            <a:endParaRPr lang="en-NL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813B23-40E5-4180-8B8F-182181E06470}"/>
              </a:ext>
            </a:extLst>
          </p:cNvPr>
          <p:cNvSpPr txBox="1"/>
          <p:nvPr/>
        </p:nvSpPr>
        <p:spPr>
          <a:xfrm>
            <a:off x="-127591" y="517435"/>
            <a:ext cx="12024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Meet the speakers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655EEE9-18A0-4FC0-9864-3A0A68D9D8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04" r="55819"/>
          <a:stretch/>
        </p:blipFill>
        <p:spPr>
          <a:xfrm>
            <a:off x="5782084" y="6616"/>
            <a:ext cx="640991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1B41C6-1154-4C39-BD59-326848625980}"/>
              </a:ext>
            </a:extLst>
          </p:cNvPr>
          <p:cNvSpPr/>
          <p:nvPr/>
        </p:nvSpPr>
        <p:spPr>
          <a:xfrm>
            <a:off x="5832763" y="6337214"/>
            <a:ext cx="526473" cy="520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2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954492"/>
      </p:ext>
    </p:extLst>
  </p:cSld>
  <p:clrMapOvr>
    <a:masterClrMapping/>
  </p:clrMapOvr>
  <p:transition spd="slow" advTm="352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62E7EB5-C7B3-4399-AB82-A46325F60759}"/>
              </a:ext>
            </a:extLst>
          </p:cNvPr>
          <p:cNvSpPr txBox="1"/>
          <p:nvPr/>
        </p:nvSpPr>
        <p:spPr>
          <a:xfrm>
            <a:off x="1588742" y="1993900"/>
            <a:ext cx="287982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Introduction</a:t>
            </a:r>
          </a:p>
          <a:p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Rethinking asset information management</a:t>
            </a:r>
            <a:endParaRPr lang="en-NL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 descr="A picture containing water, sky, outdoor, boat&#10;&#10;Description automatically generated">
            <a:extLst>
              <a:ext uri="{FF2B5EF4-FFF2-40B4-BE49-F238E27FC236}">
                <a16:creationId xmlns:a16="http://schemas.microsoft.com/office/drawing/2014/main" id="{75097C57-3952-4477-B284-CCB607C1E3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" r="4886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813B23-40E5-4180-8B8F-182181E06470}"/>
              </a:ext>
            </a:extLst>
          </p:cNvPr>
          <p:cNvSpPr txBox="1"/>
          <p:nvPr/>
        </p:nvSpPr>
        <p:spPr>
          <a:xfrm>
            <a:off x="622300" y="539589"/>
            <a:ext cx="4251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Agenda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1133BB-D682-4BF7-BB87-F971ECDC3F93}"/>
              </a:ext>
            </a:extLst>
          </p:cNvPr>
          <p:cNvSpPr txBox="1"/>
          <p:nvPr/>
        </p:nvSpPr>
        <p:spPr>
          <a:xfrm>
            <a:off x="1588742" y="3109994"/>
            <a:ext cx="287982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Demo</a:t>
            </a:r>
          </a:p>
          <a:p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Seamless information exchange in construction projects</a:t>
            </a:r>
            <a:endParaRPr lang="en-NL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6E3BA-A7B6-47A7-B886-9C21BD2C2E17}"/>
              </a:ext>
            </a:extLst>
          </p:cNvPr>
          <p:cNvSpPr txBox="1"/>
          <p:nvPr/>
        </p:nvSpPr>
        <p:spPr>
          <a:xfrm>
            <a:off x="1588742" y="4226088"/>
            <a:ext cx="2879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Evolving usage</a:t>
            </a:r>
          </a:p>
          <a:p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Innovative usage scenarios</a:t>
            </a:r>
            <a:endParaRPr lang="en-NL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745E59-9106-42E9-837D-E43532266DCA}"/>
              </a:ext>
            </a:extLst>
          </p:cNvPr>
          <p:cNvSpPr/>
          <p:nvPr/>
        </p:nvSpPr>
        <p:spPr>
          <a:xfrm>
            <a:off x="622300" y="1993900"/>
            <a:ext cx="612000" cy="612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egoe UI Black" panose="020B0A02040204020203" pitchFamily="34" charset="0"/>
                <a:ea typeface="Segoe UI Black" panose="020B0A02040204020203" pitchFamily="34" charset="0"/>
              </a:rPr>
              <a:t>1</a:t>
            </a:r>
            <a:endParaRPr lang="en-NL" sz="2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7406DB-EF29-4AAB-8E76-6BEED8CA0C24}"/>
              </a:ext>
            </a:extLst>
          </p:cNvPr>
          <p:cNvSpPr/>
          <p:nvPr/>
        </p:nvSpPr>
        <p:spPr>
          <a:xfrm>
            <a:off x="622300" y="3109994"/>
            <a:ext cx="612000" cy="612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egoe UI Black" panose="020B0A02040204020203" pitchFamily="34" charset="0"/>
                <a:ea typeface="Segoe UI Black" panose="020B0A02040204020203" pitchFamily="34" charset="0"/>
              </a:rPr>
              <a:t>2</a:t>
            </a:r>
            <a:endParaRPr lang="en-NL" sz="2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1522169-BDAA-4C4F-8C2A-C40B79FED5DC}"/>
              </a:ext>
            </a:extLst>
          </p:cNvPr>
          <p:cNvSpPr/>
          <p:nvPr/>
        </p:nvSpPr>
        <p:spPr>
          <a:xfrm>
            <a:off x="622300" y="4226088"/>
            <a:ext cx="612000" cy="612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egoe UI Black" panose="020B0A02040204020203" pitchFamily="34" charset="0"/>
                <a:ea typeface="Segoe UI Black" panose="020B0A02040204020203" pitchFamily="34" charset="0"/>
              </a:rPr>
              <a:t>3</a:t>
            </a:r>
            <a:endParaRPr lang="en-NL" sz="2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F4FA1A-832E-47F4-B82D-EE5474854F1E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3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280691"/>
      </p:ext>
    </p:extLst>
  </p:cSld>
  <p:clrMapOvr>
    <a:masterClrMapping/>
  </p:clrMapOvr>
  <p:transition spd="slow" advTm="352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several&#10;&#10;Description automatically generated">
            <a:extLst>
              <a:ext uri="{FF2B5EF4-FFF2-40B4-BE49-F238E27FC236}">
                <a16:creationId xmlns:a16="http://schemas.microsoft.com/office/drawing/2014/main" id="{C9E6AC48-A744-4635-B09B-929A3A6F9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2E7EB5-C7B3-4399-AB82-A46325F60759}"/>
              </a:ext>
            </a:extLst>
          </p:cNvPr>
          <p:cNvSpPr txBox="1"/>
          <p:nvPr/>
        </p:nvSpPr>
        <p:spPr>
          <a:xfrm>
            <a:off x="765724" y="2915816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Documents still rule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Large infra projects use up to 10M documents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813B23-40E5-4180-8B8F-182181E06470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Datafication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FROM DOCUMENTS TO DATA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1133BB-D682-4BF7-BB87-F971ECDC3F93}"/>
              </a:ext>
            </a:extLst>
          </p:cNvPr>
          <p:cNvSpPr txBox="1"/>
          <p:nvPr/>
        </p:nvSpPr>
        <p:spPr>
          <a:xfrm>
            <a:off x="765724" y="3904640"/>
            <a:ext cx="412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Manual processes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Computers offer tremendous potential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6E3BA-A7B6-47A7-B886-9C21BD2C2E17}"/>
              </a:ext>
            </a:extLst>
          </p:cNvPr>
          <p:cNvSpPr txBox="1"/>
          <p:nvPr/>
        </p:nvSpPr>
        <p:spPr>
          <a:xfrm>
            <a:off x="765724" y="4893464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Move towards data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Computers understand data, not text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21E595F-AA42-4270-BA3A-E307CA9AC3EE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EE25EBC-630E-43E6-B126-FD5A0B14940F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4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35848"/>
      </p:ext>
    </p:extLst>
  </p:cSld>
  <p:clrMapOvr>
    <a:masterClrMapping/>
  </p:clrMapOvr>
  <p:transition spd="slow" advTm="352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61D529-2BEB-4875-97D6-7082AA689A18}"/>
              </a:ext>
            </a:extLst>
          </p:cNvPr>
          <p:cNvSpPr txBox="1"/>
          <p:nvPr/>
        </p:nvSpPr>
        <p:spPr>
          <a:xfrm>
            <a:off x="765724" y="2402437"/>
            <a:ext cx="440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Black hole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without data model are unusable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7C181-B8F3-41C2-9580-8BCD4CB27B03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Datafication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EASIER SAID THAN DONE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462AF-84B2-4CDF-9E97-225F1FDCE623}"/>
              </a:ext>
            </a:extLst>
          </p:cNvPr>
          <p:cNvSpPr txBox="1"/>
          <p:nvPr/>
        </p:nvSpPr>
        <p:spPr>
          <a:xfrm>
            <a:off x="765724" y="3391261"/>
            <a:ext cx="412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Data models hard-coded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models cannot be exchanged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E3245D-60E0-433D-9629-72B305351E19}"/>
              </a:ext>
            </a:extLst>
          </p:cNvPr>
          <p:cNvSpPr txBox="1"/>
          <p:nvPr/>
        </p:nvSpPr>
        <p:spPr>
          <a:xfrm>
            <a:off x="765724" y="4380085"/>
            <a:ext cx="4408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Knowledge graphs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Knowledge graphs represent data </a:t>
            </a:r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and </a:t>
            </a:r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model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4" descr="See the source image">
            <a:extLst>
              <a:ext uri="{FF2B5EF4-FFF2-40B4-BE49-F238E27FC236}">
                <a16:creationId xmlns:a16="http://schemas.microsoft.com/office/drawing/2014/main" id="{D42A1D7D-C84E-407D-8710-FB71B9B78F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6" t="9312" r="16984" b="23117"/>
          <a:stretch/>
        </p:blipFill>
        <p:spPr bwMode="auto">
          <a:xfrm>
            <a:off x="5502693" y="-1"/>
            <a:ext cx="6689308" cy="686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F72456-300A-4726-B8F1-8553FCAB13FE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00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4" descr="See the source image">
            <a:extLst>
              <a:ext uri="{FF2B5EF4-FFF2-40B4-BE49-F238E27FC236}">
                <a16:creationId xmlns:a16="http://schemas.microsoft.com/office/drawing/2014/main" id="{7123A26B-BC7A-431B-A10B-DCE90D236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6" t="9312" r="16984" b="23117"/>
          <a:stretch/>
        </p:blipFill>
        <p:spPr bwMode="auto">
          <a:xfrm>
            <a:off x="5502693" y="-14515"/>
            <a:ext cx="6689308" cy="686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61D529-2BEB-4875-97D6-7082AA689A18}"/>
              </a:ext>
            </a:extLst>
          </p:cNvPr>
          <p:cNvSpPr txBox="1"/>
          <p:nvPr/>
        </p:nvSpPr>
        <p:spPr>
          <a:xfrm>
            <a:off x="765724" y="2766205"/>
            <a:ext cx="4408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Importance of data models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models provide semantics so that computers “understand” data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7C181-B8F3-41C2-9580-8BCD4CB27B03}"/>
              </a:ext>
            </a:extLst>
          </p:cNvPr>
          <p:cNvSpPr txBox="1"/>
          <p:nvPr/>
        </p:nvSpPr>
        <p:spPr>
          <a:xfrm>
            <a:off x="765724" y="781539"/>
            <a:ext cx="4707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RDF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Exchanging data models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462AF-84B2-4CDF-9E97-225F1FDCE623}"/>
              </a:ext>
            </a:extLst>
          </p:cNvPr>
          <p:cNvSpPr txBox="1"/>
          <p:nvPr/>
        </p:nvSpPr>
        <p:spPr>
          <a:xfrm>
            <a:off x="765724" y="4104956"/>
            <a:ext cx="412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Semantic triangle</a:t>
            </a:r>
          </a:p>
          <a:p>
            <a:r>
              <a:rPr lang="en-GB" sz="1600" dirty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Class hierarchy, definition, constraints</a:t>
            </a:r>
            <a:endParaRPr lang="en-NL" sz="1400" dirty="0">
              <a:solidFill>
                <a:schemeClr val="bg2">
                  <a:lumMod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F98FB0-6F66-4B2D-9444-886DA39F2B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942" y="6248109"/>
            <a:ext cx="779670" cy="378407"/>
          </a:xfrm>
          <a:prstGeom prst="rect">
            <a:avLst/>
          </a:pr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2B6245B7-ACD5-4B71-AF80-E42130CA2223}"/>
              </a:ext>
            </a:extLst>
          </p:cNvPr>
          <p:cNvSpPr/>
          <p:nvPr/>
        </p:nvSpPr>
        <p:spPr>
          <a:xfrm rot="10800000">
            <a:off x="6983843" y="1997433"/>
            <a:ext cx="3600000" cy="3600000"/>
          </a:xfrm>
          <a:prstGeom prst="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4C186C5-07AF-4FCC-8980-0CF8DE19963C}"/>
              </a:ext>
            </a:extLst>
          </p:cNvPr>
          <p:cNvSpPr/>
          <p:nvPr/>
        </p:nvSpPr>
        <p:spPr>
          <a:xfrm>
            <a:off x="6096000" y="1069086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NAMING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DEFINITION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958738-023A-4818-AF93-6859F0D577E8}"/>
              </a:ext>
            </a:extLst>
          </p:cNvPr>
          <p:cNvSpPr/>
          <p:nvPr/>
        </p:nvSpPr>
        <p:spPr>
          <a:xfrm>
            <a:off x="9446861" y="1072676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RULES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CONSTRAINTS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8B08747-5030-4371-AA49-23EA49BDE7C7}"/>
              </a:ext>
            </a:extLst>
          </p:cNvPr>
          <p:cNvSpPr/>
          <p:nvPr/>
        </p:nvSpPr>
        <p:spPr>
          <a:xfrm>
            <a:off x="7793843" y="4421313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INHERITANCE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4933F0-6D07-4CE5-B6FC-29809DAE7E52}"/>
              </a:ext>
            </a:extLst>
          </p:cNvPr>
          <p:cNvSpPr txBox="1"/>
          <p:nvPr/>
        </p:nvSpPr>
        <p:spPr>
          <a:xfrm>
            <a:off x="7997318" y="3123565"/>
            <a:ext cx="1609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5">
                    <a:lumMod val="40000"/>
                    <a:lumOff val="6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SEMANTIC</a:t>
            </a:r>
          </a:p>
          <a:p>
            <a:pPr algn="ctr"/>
            <a:r>
              <a:rPr lang="en-GB" dirty="0">
                <a:solidFill>
                  <a:schemeClr val="accent5">
                    <a:lumMod val="40000"/>
                    <a:lumOff val="6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MODEL</a:t>
            </a:r>
            <a:endParaRPr lang="en-NL" dirty="0">
              <a:solidFill>
                <a:schemeClr val="accent5">
                  <a:lumMod val="40000"/>
                  <a:lumOff val="60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548B9F-480D-4977-BD66-94EE38993AC3}"/>
              </a:ext>
            </a:extLst>
          </p:cNvPr>
          <p:cNvCxnSpPr>
            <a:cxnSpLocks/>
          </p:cNvCxnSpPr>
          <p:nvPr/>
        </p:nvCxnSpPr>
        <p:spPr>
          <a:xfrm>
            <a:off x="884337" y="1965541"/>
            <a:ext cx="2522374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2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8A75D5-152A-4754-B742-78424D3C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176" y="2371273"/>
            <a:ext cx="62039" cy="790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1CA5CB-A31F-4EC4-BA83-86CACBA1E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124" y="1624875"/>
            <a:ext cx="3509552" cy="39898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C9419F0-52DA-4338-930C-7D55F4A4AFC1}"/>
              </a:ext>
            </a:extLst>
          </p:cNvPr>
          <p:cNvSpPr/>
          <p:nvPr/>
        </p:nvSpPr>
        <p:spPr>
          <a:xfrm>
            <a:off x="10011107" y="909000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NAMING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DEFINITION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B88365-2271-467D-9A2F-2AD311EFF5AD}"/>
              </a:ext>
            </a:extLst>
          </p:cNvPr>
          <p:cNvSpPr/>
          <p:nvPr/>
        </p:nvSpPr>
        <p:spPr>
          <a:xfrm>
            <a:off x="10068053" y="4225125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RULES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CONSTRAINTS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30C73D-B559-448A-9008-D670C638CAE3}"/>
              </a:ext>
            </a:extLst>
          </p:cNvPr>
          <p:cNvSpPr/>
          <p:nvPr/>
        </p:nvSpPr>
        <p:spPr>
          <a:xfrm>
            <a:off x="5185877" y="2450306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INHERITANCE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D299E2-8598-48EF-AC70-D3155CAE9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60" y="7170057"/>
            <a:ext cx="307622" cy="39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816FC9-AA6F-4D16-85F7-5EB184092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03" y="7170057"/>
            <a:ext cx="429673" cy="39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18BCB6-A3FE-43D6-90EE-551310218C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110" y="7233132"/>
            <a:ext cx="452564" cy="265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E0FB9D1-9C11-4BC1-8CFC-B792BC310275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8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354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8A75D5-152A-4754-B742-78424D3C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176" y="2371273"/>
            <a:ext cx="62039" cy="790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1CA5CB-A31F-4EC4-BA83-86CACBA1E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674" y="3000829"/>
            <a:ext cx="1010202" cy="11484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C9419F0-52DA-4338-930C-7D55F4A4AFC1}"/>
              </a:ext>
            </a:extLst>
          </p:cNvPr>
          <p:cNvSpPr/>
          <p:nvPr/>
        </p:nvSpPr>
        <p:spPr>
          <a:xfrm>
            <a:off x="10068053" y="1326692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NAMING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DEFINITION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B88365-2271-467D-9A2F-2AD311EFF5AD}"/>
              </a:ext>
            </a:extLst>
          </p:cNvPr>
          <p:cNvSpPr/>
          <p:nvPr/>
        </p:nvSpPr>
        <p:spPr>
          <a:xfrm>
            <a:off x="10068053" y="3807432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RULES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CONSTRAINTS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CB862C-A328-4E38-BA81-CF3FE1C36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95" y="868620"/>
            <a:ext cx="3997573" cy="5092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242E62-89A6-4F1A-AC74-6BBA2E2DE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03" y="7170057"/>
            <a:ext cx="429673" cy="39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9A8C45-44AB-4802-BB10-1CC2880CEC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110" y="7233132"/>
            <a:ext cx="452564" cy="265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0C73D-B559-448A-9008-D670C638CAE3}"/>
              </a:ext>
            </a:extLst>
          </p:cNvPr>
          <p:cNvSpPr/>
          <p:nvPr/>
        </p:nvSpPr>
        <p:spPr>
          <a:xfrm>
            <a:off x="3040069" y="1992829"/>
            <a:ext cx="2016000" cy="2016000"/>
          </a:xfrm>
          <a:prstGeom prst="ellipse">
            <a:avLst/>
          </a:prstGeom>
          <a:solidFill>
            <a:schemeClr val="tx2">
              <a:lumMod val="60000"/>
              <a:lumOff val="40000"/>
              <a:alpha val="94000"/>
            </a:schemeClr>
          </a:solidFill>
          <a:ln>
            <a:noFill/>
          </a:ln>
          <a:effectLst>
            <a:outerShdw blurRad="330200" dist="76200" dir="5700000" sx="106000" sy="106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CLASSES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INHERITANCE</a:t>
            </a:r>
            <a:endParaRPr lang="en-NL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E933A4-3097-4453-88F4-9368D1A945F3}"/>
              </a:ext>
            </a:extLst>
          </p:cNvPr>
          <p:cNvSpPr/>
          <p:nvPr/>
        </p:nvSpPr>
        <p:spPr>
          <a:xfrm>
            <a:off x="5832763" y="6322926"/>
            <a:ext cx="527556" cy="5350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bg1">
                    <a:lumMod val="75000"/>
                  </a:schemeClr>
                </a:solidFill>
                <a:latin typeface="Garamond" panose="02020404030301010803" pitchFamily="18" charset="0"/>
              </a:rPr>
              <a:t>9</a:t>
            </a:r>
            <a:endParaRPr lang="en-NL" b="1" dirty="0">
              <a:solidFill>
                <a:schemeClr val="bg1">
                  <a:lumMod val="75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59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604</Words>
  <Application>Microsoft Office PowerPoint</Application>
  <PresentationFormat>Widescreen</PresentationFormat>
  <Paragraphs>201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Garamond</vt:lpstr>
      <vt:lpstr>Segoe UI</vt:lpstr>
      <vt:lpstr>Segoe UI Black</vt:lpstr>
      <vt:lpstr>Segoe UI Light</vt:lpstr>
      <vt:lpstr>Wingdings</vt:lpstr>
      <vt:lpstr>1_Office Theme</vt:lpstr>
      <vt:lpstr> RDF-based Object Type Libraries in construction project settings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Voskuil</dc:creator>
  <cp:lastModifiedBy>Mathias Bonduel</cp:lastModifiedBy>
  <cp:revision>17</cp:revision>
  <dcterms:created xsi:type="dcterms:W3CDTF">2021-09-04T09:34:11Z</dcterms:created>
  <dcterms:modified xsi:type="dcterms:W3CDTF">2022-04-11T15:13:33Z</dcterms:modified>
</cp:coreProperties>
</file>

<file path=docProps/thumbnail.jpeg>
</file>